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3"/>
  </p:notesMasterIdLst>
  <p:sldIdLst>
    <p:sldId id="263" r:id="rId2"/>
  </p:sldIdLst>
  <p:sldSz cx="7775575" cy="10907713"/>
  <p:notesSz cx="6735763" cy="9866313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4521"/>
    <a:srgbClr val="FCFFD5"/>
    <a:srgbClr val="FAFFB9"/>
    <a:srgbClr val="8F5839"/>
    <a:srgbClr val="CFA971"/>
    <a:srgbClr val="D3C06D"/>
    <a:srgbClr val="D6C484"/>
    <a:srgbClr val="FF3300"/>
    <a:srgbClr val="E85197"/>
    <a:srgbClr val="FC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41" autoAdjust="0"/>
  </p:normalViewPr>
  <p:slideViewPr>
    <p:cSldViewPr snapToGrid="0">
      <p:cViewPr varScale="1">
        <p:scale>
          <a:sx n="70" d="100"/>
          <a:sy n="70" d="100"/>
        </p:scale>
        <p:origin x="-3270" y="-96"/>
      </p:cViewPr>
      <p:guideLst>
        <p:guide orient="horz" pos="3436"/>
        <p:guide pos="24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54" y="-72"/>
      </p:cViewPr>
      <p:guideLst>
        <p:guide orient="horz" pos="3107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8830" cy="495029"/>
          </a:xfrm>
          <a:prstGeom prst="rect">
            <a:avLst/>
          </a:prstGeom>
        </p:spPr>
        <p:txBody>
          <a:bodyPr vert="horz" lIns="90733" tIns="45368" rIns="90733" bIns="45368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8" y="2"/>
            <a:ext cx="2918830" cy="495029"/>
          </a:xfrm>
          <a:prstGeom prst="rect">
            <a:avLst/>
          </a:prstGeom>
        </p:spPr>
        <p:txBody>
          <a:bodyPr vert="horz" lIns="90733" tIns="45368" rIns="90733" bIns="45368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pPr/>
              <a:t>2019/8/22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81225" y="1231900"/>
            <a:ext cx="2373313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33" tIns="45368" rIns="90733" bIns="45368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733" tIns="45368" rIns="90733" bIns="45368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371289"/>
            <a:ext cx="2918830" cy="495028"/>
          </a:xfrm>
          <a:prstGeom prst="rect">
            <a:avLst/>
          </a:prstGeom>
        </p:spPr>
        <p:txBody>
          <a:bodyPr vert="horz" lIns="90733" tIns="45368" rIns="90733" bIns="45368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8" y="9371289"/>
            <a:ext cx="2918830" cy="495028"/>
          </a:xfrm>
          <a:prstGeom prst="rect">
            <a:avLst/>
          </a:prstGeom>
        </p:spPr>
        <p:txBody>
          <a:bodyPr vert="horz" lIns="90733" tIns="45368" rIns="90733" bIns="45368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D93CC5-A9B8-46A1-B8C3-70AA73E05DA2}" type="slidenum">
              <a:rPr kumimoji="1" lang="ja-JP" altLang="en-US" smtClean="0"/>
              <a:pPr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028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38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w_140620_01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48" y="0"/>
            <a:ext cx="7774679" cy="109077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272" y="581240"/>
            <a:ext cx="6705032" cy="2108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272" y="2903972"/>
            <a:ext cx="6705032" cy="6921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5271" y="10108231"/>
            <a:ext cx="1749533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19007" fontAlgn="auto">
              <a:spcBef>
                <a:spcPts val="0"/>
              </a:spcBef>
              <a:spcAft>
                <a:spcPts val="0"/>
              </a:spcAft>
              <a:defRPr sz="102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72D030D-BC4F-4300-9C1D-DEF9FB5A65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507" y="10108231"/>
            <a:ext cx="2626562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sz="102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0771" y="10108231"/>
            <a:ext cx="1749533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19007" fontAlgn="auto">
              <a:spcBef>
                <a:spcPts val="0"/>
              </a:spcBef>
              <a:spcAft>
                <a:spcPts val="0"/>
              </a:spcAft>
              <a:defRPr sz="102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D2EABC4-B37D-4B48-A645-B436E776B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4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2pPr>
      <a:lvl3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3pPr>
      <a:lvl4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4pPr>
      <a:lvl5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5pPr>
      <a:lvl6pPr marL="4572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6pPr>
      <a:lvl7pPr marL="9144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7pPr>
      <a:lvl8pPr marL="13716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8pPr>
      <a:lvl9pPr marL="18288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9pPr>
    </p:titleStyle>
    <p:bodyStyle>
      <a:lvl1pPr marL="193675" indent="-193675" algn="l" defTabSz="776288" rtl="0" fontAlgn="base">
        <a:lnSpc>
          <a:spcPct val="90000"/>
        </a:lnSpc>
        <a:spcBef>
          <a:spcPts val="850"/>
        </a:spcBef>
        <a:spcAft>
          <a:spcPct val="0"/>
        </a:spcAft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48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783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-7124131" y="238490"/>
            <a:ext cx="7359650" cy="964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748088" y="1431060"/>
            <a:ext cx="85725" cy="57150"/>
          </a:xfrm>
          <a:custGeom>
            <a:avLst/>
            <a:gdLst/>
            <a:ahLst/>
            <a:cxnLst>
              <a:cxn ang="0">
                <a:pos x="30" y="2"/>
              </a:cxn>
              <a:cxn ang="0">
                <a:pos x="30" y="2"/>
              </a:cxn>
              <a:cxn ang="0">
                <a:pos x="22" y="4"/>
              </a:cxn>
              <a:cxn ang="0">
                <a:pos x="12" y="8"/>
              </a:cxn>
              <a:cxn ang="0">
                <a:pos x="2" y="14"/>
              </a:cxn>
              <a:cxn ang="0">
                <a:pos x="0" y="16"/>
              </a:cxn>
              <a:cxn ang="0">
                <a:pos x="0" y="20"/>
              </a:cxn>
              <a:cxn ang="0">
                <a:pos x="0" y="20"/>
              </a:cxn>
              <a:cxn ang="0">
                <a:pos x="4" y="24"/>
              </a:cxn>
              <a:cxn ang="0">
                <a:pos x="8" y="26"/>
              </a:cxn>
              <a:cxn ang="0">
                <a:pos x="20" y="32"/>
              </a:cxn>
              <a:cxn ang="0">
                <a:pos x="34" y="34"/>
              </a:cxn>
              <a:cxn ang="0">
                <a:pos x="46" y="36"/>
              </a:cxn>
              <a:cxn ang="0">
                <a:pos x="46" y="36"/>
              </a:cxn>
              <a:cxn ang="0">
                <a:pos x="52" y="36"/>
              </a:cxn>
              <a:cxn ang="0">
                <a:pos x="50" y="34"/>
              </a:cxn>
              <a:cxn ang="0">
                <a:pos x="40" y="26"/>
              </a:cxn>
              <a:cxn ang="0">
                <a:pos x="40" y="26"/>
              </a:cxn>
              <a:cxn ang="0">
                <a:pos x="38" y="22"/>
              </a:cxn>
              <a:cxn ang="0">
                <a:pos x="36" y="16"/>
              </a:cxn>
              <a:cxn ang="0">
                <a:pos x="36" y="14"/>
              </a:cxn>
              <a:cxn ang="0">
                <a:pos x="38" y="12"/>
              </a:cxn>
              <a:cxn ang="0">
                <a:pos x="40" y="10"/>
              </a:cxn>
              <a:cxn ang="0">
                <a:pos x="46" y="8"/>
              </a:cxn>
              <a:cxn ang="0">
                <a:pos x="46" y="8"/>
              </a:cxn>
              <a:cxn ang="0">
                <a:pos x="52" y="6"/>
              </a:cxn>
              <a:cxn ang="0">
                <a:pos x="54" y="6"/>
              </a:cxn>
              <a:cxn ang="0">
                <a:pos x="54" y="4"/>
              </a:cxn>
              <a:cxn ang="0">
                <a:pos x="52" y="2"/>
              </a:cxn>
              <a:cxn ang="0">
                <a:pos x="42" y="0"/>
              </a:cxn>
              <a:cxn ang="0">
                <a:pos x="30" y="2"/>
              </a:cxn>
              <a:cxn ang="0">
                <a:pos x="30" y="2"/>
              </a:cxn>
            </a:cxnLst>
            <a:rect l="0" t="0" r="r" b="b"/>
            <a:pathLst>
              <a:path w="54" h="36">
                <a:moveTo>
                  <a:pt x="30" y="2"/>
                </a:moveTo>
                <a:lnTo>
                  <a:pt x="30" y="2"/>
                </a:lnTo>
                <a:lnTo>
                  <a:pt x="22" y="4"/>
                </a:lnTo>
                <a:lnTo>
                  <a:pt x="12" y="8"/>
                </a:lnTo>
                <a:lnTo>
                  <a:pt x="2" y="14"/>
                </a:lnTo>
                <a:lnTo>
                  <a:pt x="0" y="16"/>
                </a:lnTo>
                <a:lnTo>
                  <a:pt x="0" y="20"/>
                </a:lnTo>
                <a:lnTo>
                  <a:pt x="0" y="20"/>
                </a:lnTo>
                <a:lnTo>
                  <a:pt x="4" y="24"/>
                </a:lnTo>
                <a:lnTo>
                  <a:pt x="8" y="26"/>
                </a:lnTo>
                <a:lnTo>
                  <a:pt x="20" y="32"/>
                </a:lnTo>
                <a:lnTo>
                  <a:pt x="34" y="34"/>
                </a:lnTo>
                <a:lnTo>
                  <a:pt x="46" y="36"/>
                </a:lnTo>
                <a:lnTo>
                  <a:pt x="46" y="36"/>
                </a:lnTo>
                <a:lnTo>
                  <a:pt x="52" y="36"/>
                </a:lnTo>
                <a:lnTo>
                  <a:pt x="50" y="34"/>
                </a:lnTo>
                <a:lnTo>
                  <a:pt x="40" y="26"/>
                </a:lnTo>
                <a:lnTo>
                  <a:pt x="40" y="26"/>
                </a:lnTo>
                <a:lnTo>
                  <a:pt x="38" y="22"/>
                </a:lnTo>
                <a:lnTo>
                  <a:pt x="36" y="16"/>
                </a:lnTo>
                <a:lnTo>
                  <a:pt x="36" y="14"/>
                </a:lnTo>
                <a:lnTo>
                  <a:pt x="38" y="12"/>
                </a:lnTo>
                <a:lnTo>
                  <a:pt x="40" y="10"/>
                </a:lnTo>
                <a:lnTo>
                  <a:pt x="46" y="8"/>
                </a:lnTo>
                <a:lnTo>
                  <a:pt x="46" y="8"/>
                </a:lnTo>
                <a:lnTo>
                  <a:pt x="52" y="6"/>
                </a:lnTo>
                <a:lnTo>
                  <a:pt x="54" y="6"/>
                </a:lnTo>
                <a:lnTo>
                  <a:pt x="54" y="4"/>
                </a:lnTo>
                <a:lnTo>
                  <a:pt x="52" y="2"/>
                </a:lnTo>
                <a:lnTo>
                  <a:pt x="42" y="0"/>
                </a:lnTo>
                <a:lnTo>
                  <a:pt x="30" y="2"/>
                </a:lnTo>
                <a:lnTo>
                  <a:pt x="30" y="2"/>
                </a:lnTo>
                <a:close/>
              </a:path>
            </a:pathLst>
          </a:custGeom>
          <a:solidFill>
            <a:srgbClr val="E7C3A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31" name="Rectangle 107"/>
          <p:cNvSpPr>
            <a:spLocks noChangeArrowheads="1"/>
          </p:cNvSpPr>
          <p:nvPr/>
        </p:nvSpPr>
        <p:spPr bwMode="auto">
          <a:xfrm>
            <a:off x="182880" y="9144001"/>
            <a:ext cx="4665261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900" b="1" dirty="0" smtClean="0">
                <a:solidFill>
                  <a:srgbClr val="FAC43A"/>
                </a:solidFill>
                <a:latin typeface="Meiryo Bold" charset="-128"/>
                <a:ea typeface="ＭＳ Ｐゴシック" pitchFamily="50" charset="-128"/>
                <a:cs typeface="ＭＳ Ｐゴシック" pitchFamily="50" charset="-128"/>
              </a:rPr>
              <a:t>社会医療法人春回会</a:t>
            </a:r>
            <a:endParaRPr lang="en-US" altLang="ja-JP" sz="2900" b="1" dirty="0" smtClean="0">
              <a:solidFill>
                <a:srgbClr val="FAC43A"/>
              </a:solidFill>
              <a:latin typeface="Meiryo Bold" charset="-128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2900" b="1" i="0" u="none" strike="noStrike" cap="none" normalizeH="0" baseline="0" dirty="0" smtClean="0">
                <a:ln>
                  <a:noFill/>
                </a:ln>
                <a:solidFill>
                  <a:srgbClr val="FAC43A"/>
                </a:solidFill>
                <a:effectLst/>
                <a:latin typeface="Meiryo Bold" charset="-128"/>
                <a:ea typeface="ＭＳ Ｐゴシック" pitchFamily="50" charset="-128"/>
                <a:cs typeface="ＭＳ Ｐゴシック" pitchFamily="50" charset="-128"/>
              </a:rPr>
              <a:t>出島病院　地域医療連携室</a:t>
            </a:r>
            <a:endParaRPr kumimoji="1" lang="en-US" altLang="ja-JP" sz="2900" b="1" i="0" u="none" strike="noStrike" cap="none" normalizeH="0" baseline="0" dirty="0" smtClean="0">
              <a:ln>
                <a:noFill/>
              </a:ln>
              <a:solidFill>
                <a:srgbClr val="FAC43A"/>
              </a:solidFill>
              <a:effectLst/>
              <a:latin typeface="Meiryo Bold" charset="-128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900" b="1" i="0" u="none" strike="noStrike" cap="none" normalizeH="0" baseline="0" dirty="0" smtClean="0">
                <a:ln>
                  <a:noFill/>
                </a:ln>
                <a:solidFill>
                  <a:srgbClr val="FAC43A"/>
                </a:solidFill>
                <a:effectLst/>
                <a:latin typeface="Meiryo Bold" charset="-128"/>
                <a:ea typeface="ＭＳ Ｐゴシック" pitchFamily="50" charset="-128"/>
                <a:cs typeface="ＭＳ Ｐゴシック" pitchFamily="50" charset="-128"/>
              </a:rPr>
              <a:t>TEL</a:t>
            </a:r>
            <a:r>
              <a:rPr kumimoji="1" lang="ja-JP" altLang="en-US" sz="2900" b="1" i="0" u="none" strike="noStrike" cap="none" normalizeH="0" baseline="0" dirty="0" smtClean="0">
                <a:ln>
                  <a:noFill/>
                </a:ln>
                <a:solidFill>
                  <a:srgbClr val="FAC43A"/>
                </a:solidFill>
                <a:effectLst/>
                <a:latin typeface="Meiryo Bold" charset="-128"/>
                <a:ea typeface="ＭＳ Ｐゴシック" pitchFamily="50" charset="-128"/>
                <a:cs typeface="ＭＳ Ｐゴシック" pitchFamily="50" charset="-128"/>
              </a:rPr>
              <a:t>　</a:t>
            </a:r>
            <a:r>
              <a:rPr kumimoji="1" lang="en-US" altLang="ja-JP" sz="2900" b="1" i="0" u="none" strike="noStrike" cap="none" normalizeH="0" baseline="0" dirty="0" smtClean="0">
                <a:ln>
                  <a:noFill/>
                </a:ln>
                <a:solidFill>
                  <a:srgbClr val="FAC43A"/>
                </a:solidFill>
                <a:effectLst/>
                <a:latin typeface="Meiryo Bold" charset="-128"/>
                <a:ea typeface="ＭＳ Ｐゴシック" pitchFamily="50" charset="-128"/>
                <a:cs typeface="ＭＳ Ｐゴシック" pitchFamily="50" charset="-128"/>
              </a:rPr>
              <a:t>095-822-2294</a:t>
            </a:r>
            <a:endParaRPr kumimoji="1" lang="ja-JP" altLang="ja-JP" sz="2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839913" y="982576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auto">
          <a:xfrm>
            <a:off x="-652725" y="126610"/>
            <a:ext cx="9062113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6400" dirty="0" smtClean="0">
                <a:solidFill>
                  <a:srgbClr val="8B6D4F"/>
                </a:solidFill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出島</a:t>
            </a:r>
            <a:r>
              <a:rPr lang="ja-JP" altLang="en-US" sz="6400" dirty="0">
                <a:solidFill>
                  <a:srgbClr val="8B6D4F"/>
                </a:solidFill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病院ホスピス</a:t>
            </a:r>
            <a:r>
              <a:rPr lang="ja-JP" altLang="en-US" sz="6400" dirty="0" smtClean="0">
                <a:solidFill>
                  <a:srgbClr val="8B6D4F"/>
                </a:solidFill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祭り</a:t>
            </a:r>
            <a:endParaRPr lang="en-US" altLang="ja-JP" sz="6400" dirty="0" smtClean="0">
              <a:solidFill>
                <a:srgbClr val="8B6D4F"/>
              </a:solidFill>
              <a:latin typeface="HGP創英角ｺﾞｼｯｸUB" pitchFamily="50" charset="-128"/>
              <a:ea typeface="HGP創英角ｺﾞｼｯｸUB" pitchFamily="50" charset="-128"/>
              <a:cs typeface="メイリオ" pitchFamily="50" charset="-128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6400" dirty="0" smtClean="0">
                <a:solidFill>
                  <a:srgbClr val="8B6D4F"/>
                </a:solidFill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（</a:t>
            </a:r>
            <a:r>
              <a:rPr lang="ja-JP" altLang="en-US" sz="6400" dirty="0">
                <a:solidFill>
                  <a:srgbClr val="8B6D4F"/>
                </a:solidFill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施設見</a:t>
            </a:r>
            <a:r>
              <a:rPr lang="ja-JP" altLang="en-US" sz="6400" dirty="0" smtClean="0">
                <a:solidFill>
                  <a:srgbClr val="8B6D4F"/>
                </a:solidFill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学会</a:t>
            </a:r>
            <a:r>
              <a:rPr lang="ja-JP" altLang="en-US" sz="6400" dirty="0">
                <a:solidFill>
                  <a:srgbClr val="8B6D4F"/>
                </a:solidFill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）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  <a:cs typeface="メイリオ" pitchFamily="50" charset="-128"/>
            </a:endParaRPr>
          </a:p>
        </p:txBody>
      </p:sp>
      <p:sp>
        <p:nvSpPr>
          <p:cNvPr id="1182" name="Rectangle 158"/>
          <p:cNvSpPr>
            <a:spLocks noChangeArrowheads="1"/>
          </p:cNvSpPr>
          <p:nvPr/>
        </p:nvSpPr>
        <p:spPr bwMode="auto">
          <a:xfrm>
            <a:off x="4957763" y="1742210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83" name="Rectangle 159"/>
          <p:cNvSpPr>
            <a:spLocks noChangeArrowheads="1"/>
          </p:cNvSpPr>
          <p:nvPr/>
        </p:nvSpPr>
        <p:spPr bwMode="auto">
          <a:xfrm>
            <a:off x="188272" y="2390212"/>
            <a:ext cx="7488829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日時</a:t>
            </a:r>
            <a:r>
              <a:rPr lang="zh-TW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：</a:t>
            </a:r>
            <a:r>
              <a:rPr lang="ja-JP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令和元</a:t>
            </a:r>
            <a:r>
              <a:rPr lang="zh-TW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年１０月</a:t>
            </a:r>
            <a:r>
              <a:rPr lang="ja-JP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３</a:t>
            </a:r>
            <a:r>
              <a:rPr lang="zh-TW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日（</a:t>
            </a:r>
            <a:r>
              <a:rPr lang="ja-JP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木</a:t>
            </a:r>
            <a:r>
              <a:rPr lang="zh-TW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）</a:t>
            </a:r>
            <a:endParaRPr lang="en-US" altLang="zh-TW" sz="2400" b="1" dirty="0">
              <a:solidFill>
                <a:srgbClr val="87452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ＭＳ Ｐゴシック" pitchFamily="50" charset="-128"/>
            </a:endParaRP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u="sng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１４</a:t>
            </a:r>
            <a:r>
              <a:rPr lang="zh-TW" altLang="en-US" sz="2400" b="1" u="sng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時～</a:t>
            </a:r>
            <a:r>
              <a:rPr lang="ja-JP" altLang="en-US" sz="2400" b="1" u="sng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１５時半まで</a:t>
            </a:r>
            <a:r>
              <a:rPr lang="ja-JP" altLang="en-US" sz="2400" b="1" dirty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　</a:t>
            </a:r>
            <a:r>
              <a:rPr lang="ja-JP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　</a:t>
            </a:r>
            <a:endParaRPr lang="en-US" altLang="zh-TW" sz="2400" b="1" u="sng" dirty="0">
              <a:solidFill>
                <a:schemeClr val="accent5">
                  <a:lumMod val="75000"/>
                </a:schemeClr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ＭＳ Ｐゴシック" pitchFamily="50" charset="-128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　　　  </a:t>
            </a:r>
            <a:r>
              <a:rPr lang="zh-TW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場所</a:t>
            </a:r>
            <a:r>
              <a:rPr lang="zh-TW" altLang="en-US" sz="2400" b="1" dirty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：出島</a:t>
            </a:r>
            <a:r>
              <a:rPr lang="zh-TW" altLang="en-US" sz="24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病院（</a:t>
            </a:r>
            <a:r>
              <a:rPr lang="zh-TW" altLang="en-US" sz="2400" b="1" dirty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長崎市出島町</a:t>
            </a:r>
            <a:r>
              <a:rPr lang="en-US" altLang="zh-TW" sz="2400" b="1" dirty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12</a:t>
            </a:r>
            <a:r>
              <a:rPr lang="zh-TW" altLang="en-US" sz="2400" b="1" dirty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番</a:t>
            </a:r>
            <a:r>
              <a:rPr lang="en-US" altLang="zh-TW" sz="2400" b="1" dirty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23</a:t>
            </a:r>
            <a:r>
              <a:rPr lang="zh-TW" altLang="en-US" sz="2400" b="1" dirty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号</a:t>
            </a:r>
            <a:r>
              <a:rPr lang="zh-TW" altLang="en-US" sz="2000" b="1" dirty="0" smtClean="0">
                <a:solidFill>
                  <a:srgbClr val="874521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）</a:t>
            </a:r>
            <a:endParaRPr lang="en-US" altLang="zh-TW" sz="2000" b="1" dirty="0" smtClean="0">
              <a:solidFill>
                <a:srgbClr val="874521"/>
              </a:solidFill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ＭＳ Ｐゴシック" pitchFamily="50" charset="-128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000" b="1" i="0" u="none" strike="noStrike" cap="none" normalizeH="0" baseline="0" dirty="0">
                <a:ln>
                  <a:noFill/>
                </a:ln>
                <a:solidFill>
                  <a:srgbClr val="874521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　</a:t>
            </a:r>
            <a:r>
              <a:rPr kumimoji="1" lang="ja-JP" altLang="en-US" sz="2000" b="1" i="0" u="none" strike="noStrike" cap="none" normalizeH="0" baseline="0" dirty="0" smtClean="0">
                <a:ln>
                  <a:noFill/>
                </a:ln>
                <a:solidFill>
                  <a:srgbClr val="874521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　　　　　　　　</a:t>
            </a:r>
            <a:r>
              <a:rPr kumimoji="1" lang="ja-JP" altLang="en-US" sz="2400" b="1" i="0" u="none" strike="noStrike" cap="none" normalizeH="0" baseline="0" dirty="0" smtClean="0">
                <a:ln>
                  <a:noFill/>
                </a:ln>
                <a:solidFill>
                  <a:srgbClr val="874521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６階</a:t>
            </a:r>
            <a:r>
              <a:rPr kumimoji="1" lang="ja-JP" altLang="en-US" sz="2400" b="1" i="0" u="none" strike="noStrike" cap="none" normalizeH="0" baseline="0" dirty="0" smtClean="0">
                <a:ln>
                  <a:noFill/>
                </a:ln>
                <a:solidFill>
                  <a:srgbClr val="874521"/>
                </a:solidFill>
                <a:effectLst/>
                <a:latin typeface="HG創英角ｺﾞｼｯｸUB" panose="020B0909000000000000" pitchFamily="49" charset="-128"/>
                <a:ea typeface="HG創英角ｺﾞｼｯｸUB" panose="020B0909000000000000" pitchFamily="49" charset="-128"/>
                <a:cs typeface="ＭＳ Ｐゴシック" pitchFamily="50" charset="-128"/>
              </a:rPr>
              <a:t>デイルームにて</a:t>
            </a:r>
            <a:endParaRPr kumimoji="1" lang="en-US" altLang="ja-JP" sz="2400" b="1" i="0" u="none" strike="noStrike" cap="none" normalizeH="0" baseline="0" dirty="0" smtClean="0">
              <a:ln>
                <a:noFill/>
              </a:ln>
              <a:solidFill>
                <a:srgbClr val="874521"/>
              </a:solidFill>
              <a:effectLst/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ＭＳ Ｐゴシック" pitchFamily="50" charset="-128"/>
            </a:endParaRPr>
          </a:p>
        </p:txBody>
      </p:sp>
      <p:sp>
        <p:nvSpPr>
          <p:cNvPr id="1201" name="Rectangle 177"/>
          <p:cNvSpPr>
            <a:spLocks noChangeArrowheads="1"/>
          </p:cNvSpPr>
          <p:nvPr/>
        </p:nvSpPr>
        <p:spPr bwMode="auto">
          <a:xfrm>
            <a:off x="776288" y="7127010"/>
            <a:ext cx="908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rgbClr val="8B6D4F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季節の</a:t>
            </a: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2" name="Rectangle 178"/>
          <p:cNvSpPr>
            <a:spLocks noChangeArrowheads="1"/>
          </p:cNvSpPr>
          <p:nvPr/>
        </p:nvSpPr>
        <p:spPr bwMode="auto">
          <a:xfrm>
            <a:off x="776288" y="7431810"/>
            <a:ext cx="1136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dirty="0" smtClean="0">
                <a:ln>
                  <a:noFill/>
                </a:ln>
                <a:solidFill>
                  <a:srgbClr val="8B6D4F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オススメ</a:t>
            </a: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3" name="Rectangle 179"/>
          <p:cNvSpPr>
            <a:spLocks noChangeArrowheads="1"/>
          </p:cNvSpPr>
          <p:nvPr/>
        </p:nvSpPr>
        <p:spPr bwMode="auto">
          <a:xfrm>
            <a:off x="3179763" y="7139710"/>
            <a:ext cx="908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smtClean="0">
                <a:ln>
                  <a:noFill/>
                </a:ln>
                <a:solidFill>
                  <a:srgbClr val="8B6D4F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季節の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4" name="Rectangle 180"/>
          <p:cNvSpPr>
            <a:spLocks noChangeArrowheads="1"/>
          </p:cNvSpPr>
          <p:nvPr/>
        </p:nvSpPr>
        <p:spPr bwMode="auto">
          <a:xfrm>
            <a:off x="3179763" y="7444510"/>
            <a:ext cx="9048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smtClean="0">
                <a:ln>
                  <a:noFill/>
                </a:ln>
                <a:solidFill>
                  <a:srgbClr val="8B6D4F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パスタ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5" name="Rectangle 181"/>
          <p:cNvSpPr>
            <a:spLocks noChangeArrowheads="1"/>
          </p:cNvSpPr>
          <p:nvPr/>
        </p:nvSpPr>
        <p:spPr bwMode="auto">
          <a:xfrm>
            <a:off x="5561013" y="7139710"/>
            <a:ext cx="9080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smtClean="0">
                <a:ln>
                  <a:noFill/>
                </a:ln>
                <a:solidFill>
                  <a:srgbClr val="8B6D4F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季節の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6" name="Rectangle 182"/>
          <p:cNvSpPr>
            <a:spLocks noChangeArrowheads="1"/>
          </p:cNvSpPr>
          <p:nvPr/>
        </p:nvSpPr>
        <p:spPr bwMode="auto">
          <a:xfrm>
            <a:off x="5561013" y="7444510"/>
            <a:ext cx="1136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800" b="0" i="0" u="none" strike="noStrike" cap="none" normalizeH="0" baseline="0" smtClean="0">
                <a:ln>
                  <a:noFill/>
                </a:ln>
                <a:solidFill>
                  <a:srgbClr val="8B6D4F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デザート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7" name="Rectangle 183"/>
          <p:cNvSpPr>
            <a:spLocks noChangeArrowheads="1"/>
          </p:cNvSpPr>
          <p:nvPr/>
        </p:nvSpPr>
        <p:spPr bwMode="auto">
          <a:xfrm>
            <a:off x="782638" y="7955685"/>
            <a:ext cx="200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800" b="0" i="0" u="none" strike="noStrike" cap="none" normalizeH="0" baseline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税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8" name="Rectangle 184"/>
          <p:cNvSpPr>
            <a:spLocks noChangeArrowheads="1"/>
          </p:cNvSpPr>
          <p:nvPr/>
        </p:nvSpPr>
        <p:spPr bwMode="auto">
          <a:xfrm>
            <a:off x="882650" y="7955685"/>
            <a:ext cx="20161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800" b="0" i="0" u="none" strike="noStrike" cap="none" normalizeH="0" baseline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別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09" name="Rectangle 185"/>
          <p:cNvSpPr>
            <a:spLocks noChangeArrowheads="1"/>
          </p:cNvSpPr>
          <p:nvPr/>
        </p:nvSpPr>
        <p:spPr bwMode="auto">
          <a:xfrm>
            <a:off x="1014413" y="7733435"/>
            <a:ext cx="96180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500" b="0" i="0" u="none" strike="noStrike" cap="none" normalizeH="0" baseline="0" dirty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¥</a:t>
            </a:r>
            <a:r>
              <a:rPr kumimoji="1" lang="ja-JP" altLang="ja-JP" sz="2500" b="0" i="0" u="none" strike="noStrike" cap="none" normalizeH="0" baseline="0" dirty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1,000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0" name="Rectangle 186"/>
          <p:cNvSpPr>
            <a:spLocks noChangeArrowheads="1"/>
          </p:cNvSpPr>
          <p:nvPr/>
        </p:nvSpPr>
        <p:spPr bwMode="auto">
          <a:xfrm>
            <a:off x="1995488" y="7860435"/>
            <a:ext cx="374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500" b="0" i="0" u="none" strike="noStrike" cap="none" normalizeH="0" baseline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～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1" name="Rectangle 187"/>
          <p:cNvSpPr>
            <a:spLocks noChangeArrowheads="1"/>
          </p:cNvSpPr>
          <p:nvPr/>
        </p:nvSpPr>
        <p:spPr bwMode="auto">
          <a:xfrm>
            <a:off x="3316288" y="7955685"/>
            <a:ext cx="200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800" b="0" i="0" u="none" strike="noStrike" cap="none" normalizeH="0" baseline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税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2" name="Rectangle 188"/>
          <p:cNvSpPr>
            <a:spLocks noChangeArrowheads="1"/>
          </p:cNvSpPr>
          <p:nvPr/>
        </p:nvSpPr>
        <p:spPr bwMode="auto">
          <a:xfrm>
            <a:off x="3421063" y="7955685"/>
            <a:ext cx="200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800" b="0" i="0" u="none" strike="noStrike" cap="none" normalizeH="0" baseline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別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3" name="Rectangle 189"/>
          <p:cNvSpPr>
            <a:spLocks noChangeArrowheads="1"/>
          </p:cNvSpPr>
          <p:nvPr/>
        </p:nvSpPr>
        <p:spPr bwMode="auto">
          <a:xfrm>
            <a:off x="3548063" y="7733435"/>
            <a:ext cx="70692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500" b="0" i="0" u="none" strike="noStrike" cap="none" normalizeH="0" baseline="0" dirty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¥</a:t>
            </a:r>
            <a:r>
              <a:rPr kumimoji="1" lang="ja-JP" altLang="ja-JP" sz="2500" b="0" i="0" u="none" strike="noStrike" cap="none" normalizeH="0" baseline="0" dirty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900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5" name="Rectangle 191"/>
          <p:cNvSpPr>
            <a:spLocks noChangeArrowheads="1"/>
          </p:cNvSpPr>
          <p:nvPr/>
        </p:nvSpPr>
        <p:spPr bwMode="auto">
          <a:xfrm>
            <a:off x="5722938" y="7955685"/>
            <a:ext cx="200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800" b="0" i="0" u="none" strike="noStrike" cap="none" normalizeH="0" baseline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税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6" name="Rectangle 192"/>
          <p:cNvSpPr>
            <a:spLocks noChangeArrowheads="1"/>
          </p:cNvSpPr>
          <p:nvPr/>
        </p:nvSpPr>
        <p:spPr bwMode="auto">
          <a:xfrm>
            <a:off x="5824538" y="7955685"/>
            <a:ext cx="2000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800" b="0" i="0" u="none" strike="noStrike" cap="none" normalizeH="0" baseline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別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7" name="Rectangle 193"/>
          <p:cNvSpPr>
            <a:spLocks noChangeArrowheads="1"/>
          </p:cNvSpPr>
          <p:nvPr/>
        </p:nvSpPr>
        <p:spPr bwMode="auto">
          <a:xfrm>
            <a:off x="5954713" y="7733435"/>
            <a:ext cx="70660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500" b="0" i="0" u="none" strike="noStrike" cap="none" normalizeH="0" baseline="0" dirty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¥</a:t>
            </a:r>
            <a:r>
              <a:rPr kumimoji="1" lang="ja-JP" altLang="ja-JP" sz="2500" b="0" i="0" u="none" strike="noStrike" cap="none" normalizeH="0" baseline="0" dirty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500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18" name="Rectangle 194"/>
          <p:cNvSpPr>
            <a:spLocks noChangeArrowheads="1"/>
          </p:cNvSpPr>
          <p:nvPr/>
        </p:nvSpPr>
        <p:spPr bwMode="auto">
          <a:xfrm>
            <a:off x="6681788" y="7860435"/>
            <a:ext cx="374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sz="1500" b="0" i="0" u="none" strike="noStrike" cap="none" normalizeH="0" baseline="0" smtClean="0">
                <a:ln>
                  <a:noFill/>
                </a:ln>
                <a:solidFill>
                  <a:srgbClr val="EB602A"/>
                </a:solidFill>
                <a:effectLst/>
                <a:latin typeface="Kozuka Gothic Pr6N R" charset="-128"/>
                <a:ea typeface="Kozuka Gothic Pr6N R" charset="-128"/>
                <a:cs typeface="ＭＳ Ｐゴシック" pitchFamily="50" charset="-128"/>
              </a:rPr>
              <a:t>～</a:t>
            </a:r>
            <a:endParaRPr kumimoji="1" 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pSp>
        <p:nvGrpSpPr>
          <p:cNvPr id="326" name="グループ化 325"/>
          <p:cNvGrpSpPr/>
          <p:nvPr/>
        </p:nvGrpSpPr>
        <p:grpSpPr>
          <a:xfrm>
            <a:off x="0" y="4831304"/>
            <a:ext cx="7871108" cy="4121627"/>
            <a:chOff x="365149" y="4327944"/>
            <a:chExt cx="6982691" cy="441948"/>
          </a:xfrm>
        </p:grpSpPr>
        <p:sp>
          <p:nvSpPr>
            <p:cNvPr id="324" name="角丸四角形 323"/>
            <p:cNvSpPr/>
            <p:nvPr/>
          </p:nvSpPr>
          <p:spPr>
            <a:xfrm>
              <a:off x="365149" y="4327944"/>
              <a:ext cx="6982691" cy="441948"/>
            </a:xfrm>
            <a:prstGeom prst="roundRect">
              <a:avLst>
                <a:gd name="adj" fmla="val 32872"/>
              </a:avLst>
            </a:prstGeom>
            <a:gradFill flip="none" rotWithShape="1">
              <a:gsLst>
                <a:gs pos="0">
                  <a:srgbClr val="D6C484"/>
                </a:gs>
                <a:gs pos="24000">
                  <a:srgbClr val="CFA971"/>
                </a:gs>
                <a:gs pos="88000">
                  <a:srgbClr val="8F5839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5" name="角丸四角形 324"/>
            <p:cNvSpPr/>
            <p:nvPr/>
          </p:nvSpPr>
          <p:spPr>
            <a:xfrm>
              <a:off x="556914" y="4340224"/>
              <a:ext cx="6706176" cy="413571"/>
            </a:xfrm>
            <a:prstGeom prst="roundRect">
              <a:avLst>
                <a:gd name="adj" fmla="val 29320"/>
              </a:avLst>
            </a:prstGeom>
            <a:solidFill>
              <a:srgbClr val="FCF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ja-JP" b="1" dirty="0" smtClean="0">
                <a:solidFill>
                  <a:schemeClr val="accent2">
                    <a:lumMod val="75000"/>
                  </a:schemeClr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①でじまカフェ開催いたします。</a:t>
              </a:r>
              <a:endParaRPr lang="ja-JP" altLang="en-US" b="1" dirty="0">
                <a:solidFill>
                  <a:srgbClr val="FF0000"/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　　　　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（</a:t>
              </a:r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お茶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や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お菓子を食べながらお話ししませんか？）</a:t>
              </a:r>
              <a:endParaRPr lang="en-US" altLang="ja-JP" b="1" dirty="0" smtClean="0">
                <a:solidFill>
                  <a:schemeClr val="accent2">
                    <a:lumMod val="75000"/>
                  </a:schemeClr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endParaRPr lang="ja-JP" altLang="en-US" b="1" dirty="0">
                <a:solidFill>
                  <a:schemeClr val="accent2">
                    <a:lumMod val="75000"/>
                  </a:schemeClr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②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ボランティアによる部分マッサージ</a:t>
              </a:r>
              <a:endParaRPr lang="en-US" altLang="ja-JP" b="1" dirty="0" smtClean="0">
                <a:solidFill>
                  <a:schemeClr val="accent2">
                    <a:lumMod val="75000"/>
                  </a:schemeClr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endParaRPr lang="en-US" altLang="ja-JP" b="1" dirty="0" smtClean="0">
                <a:solidFill>
                  <a:schemeClr val="accent2">
                    <a:lumMod val="75000"/>
                  </a:schemeClr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③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がん相談・・・随時行います。</a:t>
              </a:r>
              <a:endParaRPr lang="en-US" altLang="ja-JP" b="1" dirty="0" smtClean="0">
                <a:solidFill>
                  <a:schemeClr val="accent2">
                    <a:lumMod val="75000"/>
                  </a:schemeClr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endParaRPr lang="ja-JP" altLang="en-US" b="1" dirty="0">
                <a:solidFill>
                  <a:schemeClr val="accent2">
                    <a:lumMod val="75000"/>
                  </a:schemeClr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④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ホスピス見学</a:t>
              </a:r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・・・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随時</a:t>
              </a:r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行います。</a:t>
              </a:r>
            </a:p>
            <a:p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　（</a:t>
              </a:r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ご希望の方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は緩和</a:t>
              </a:r>
              <a:r>
                <a:rPr lang="ja-JP" altLang="en-US" b="1" dirty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ケア病棟を御案内いたします</a:t>
              </a:r>
              <a:r>
                <a:rPr lang="ja-JP" altLang="en-US" b="1" dirty="0" smtClean="0">
                  <a:solidFill>
                    <a:schemeClr val="accent2">
                      <a:lumMod val="75000"/>
                    </a:schemeClr>
                  </a:solidFill>
                  <a:latin typeface="ＭＳ Ｐ明朝" pitchFamily="18" charset="-128"/>
                  <a:ea typeface="ＭＳ Ｐ明朝" pitchFamily="18" charset="-128"/>
                </a:rPr>
                <a:t>）</a:t>
              </a:r>
              <a:r>
                <a:rPr lang="ja-JP" altLang="en-US" b="1" dirty="0" smtClean="0">
                  <a:solidFill>
                    <a:srgbClr val="0070C0"/>
                  </a:solidFill>
                  <a:latin typeface="ＭＳ Ｐ明朝" pitchFamily="18" charset="-128"/>
                  <a:ea typeface="ＭＳ Ｐ明朝" pitchFamily="18" charset="-128"/>
                </a:rPr>
                <a:t>　　　　</a:t>
              </a:r>
              <a:endParaRPr lang="en-US" altLang="ja-JP" b="1" dirty="0">
                <a:solidFill>
                  <a:srgbClr val="0070C0"/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r>
                <a:rPr lang="ja-JP" altLang="en-US" b="1" dirty="0" smtClean="0">
                  <a:solidFill>
                    <a:srgbClr val="0070C0"/>
                  </a:solidFill>
                  <a:latin typeface="ＭＳ Ｐ明朝" pitchFamily="18" charset="-128"/>
                  <a:ea typeface="ＭＳ Ｐ明朝" pitchFamily="18" charset="-128"/>
                </a:rPr>
                <a:t>　　　　</a:t>
              </a:r>
              <a:endParaRPr lang="en-US" altLang="ja-JP" b="1" dirty="0" smtClean="0">
                <a:solidFill>
                  <a:srgbClr val="0070C0"/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r>
                <a:rPr lang="ja-JP" altLang="en-US" b="1" dirty="0">
                  <a:solidFill>
                    <a:srgbClr val="0070C0"/>
                  </a:solidFill>
                  <a:latin typeface="ＭＳ Ｐ明朝" pitchFamily="18" charset="-128"/>
                  <a:ea typeface="ＭＳ Ｐ明朝" pitchFamily="18" charset="-128"/>
                </a:rPr>
                <a:t>　</a:t>
              </a:r>
              <a:r>
                <a:rPr lang="ja-JP" altLang="en-US" b="1" dirty="0" smtClean="0">
                  <a:solidFill>
                    <a:srgbClr val="0070C0"/>
                  </a:solidFill>
                  <a:latin typeface="ＭＳ Ｐ明朝" pitchFamily="18" charset="-128"/>
                  <a:ea typeface="ＭＳ Ｐ明朝" pitchFamily="18" charset="-128"/>
                </a:rPr>
                <a:t>　　　　　　　　　　　　　　　　　　　　　　ぜひお越しください♬</a:t>
              </a:r>
              <a:endParaRPr lang="ja-JP" altLang="en-US" b="1" dirty="0">
                <a:solidFill>
                  <a:srgbClr val="0070C0"/>
                </a:solidFill>
                <a:latin typeface="ＭＳ Ｐ明朝" pitchFamily="18" charset="-128"/>
                <a:ea typeface="ＭＳ Ｐ明朝" pitchFamily="18" charset="-128"/>
              </a:endParaRPr>
            </a:p>
            <a:p>
              <a:endParaRPr kumimoji="1" lang="ja-JP" altLang="en-US" sz="1000" b="1" dirty="0">
                <a:solidFill>
                  <a:sysClr val="windowText" lastClr="000000"/>
                </a:solidFill>
                <a:latin typeface="ＭＳ Ｐ明朝" pitchFamily="18" charset="-128"/>
                <a:ea typeface="ＭＳ Ｐ明朝" pitchFamily="18" charset="-128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06" y="8898546"/>
            <a:ext cx="2958786" cy="18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ガイド入りテンプレートサンプル20130531三木さん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5.potx" id="{3F8E5C06-014F-4A13-A3C7-E133BECAFD1E}" vid="{BD152B00-4CFD-4022-8208-530F7579D7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53</Template>
  <TotalTime>0</TotalTime>
  <Words>59</Words>
  <Application>Microsoft Office PowerPoint</Application>
  <PresentationFormat>ユーザー設定</PresentationFormat>
  <Paragraphs>39</Paragraphs>
  <Slides>1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ガイド入りテンプレートサンプル20130531三木さん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2014-06-25T10:26:21Z</dcterms:created>
  <dcterms:modified xsi:type="dcterms:W3CDTF">2019-08-22T06:53:43Z</dcterms:modified>
</cp:coreProperties>
</file>